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sldIdLst>
    <p:sldId id="282" r:id="rId5"/>
    <p:sldId id="283" r:id="rId6"/>
    <p:sldId id="284" r:id="rId7"/>
    <p:sldId id="285" r:id="rId8"/>
    <p:sldId id="286" r:id="rId9"/>
    <p:sldId id="287" r:id="rId10"/>
    <p:sldId id="288" r:id="rId11"/>
    <p:sldId id="289" r:id="rId12"/>
    <p:sldId id="290" r:id="rId13"/>
    <p:sldId id="291" r:id="rId14"/>
    <p:sldId id="292" r:id="rId15"/>
    <p:sldId id="293" r:id="rId16"/>
    <p:sldId id="294"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48" d="100"/>
          <a:sy n="48" d="100"/>
        </p:scale>
        <p:origin x="67" y="8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4/22/2020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79133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739777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4/22/2020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3680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4/22/2020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5116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4/22/2020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193861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4599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07174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58143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47817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4/22/2020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2885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4/22/2020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1465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4/22/2020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8978907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Demographics_of_New_York_City" TargetMode="External"/><Relationship Id="rId7" Type="http://schemas.openxmlformats.org/officeDocument/2006/relationships/hyperlink" Target="https://foursquare.com/" TargetMode="External"/><Relationship Id="rId2" Type="http://schemas.openxmlformats.org/officeDocument/2006/relationships/hyperlink" Target="https://www1.nyc.gov/site/doh/data/health-tools/neighborhood-statistics-demographics.page" TargetMode="External"/><Relationship Id="rId1" Type="http://schemas.openxmlformats.org/officeDocument/2006/relationships/slideLayout" Target="../slideLayouts/slideLayout2.xml"/><Relationship Id="rId6" Type="http://schemas.openxmlformats.org/officeDocument/2006/relationships/hyperlink" Target="https://en.wikipedia.org/wiki/Demographics_of_Toronto_Neighbourhoods" TargetMode="External"/><Relationship Id="rId5" Type="http://schemas.openxmlformats.org/officeDocument/2006/relationships/hyperlink" Target="https://en.wikipedia.org/wiki/Buroughs_of_New_York_City" TargetMode="External"/><Relationship Id="rId4" Type="http://schemas.openxmlformats.org/officeDocument/2006/relationships/hyperlink" Target="https://en.wikipedia.org/wiki/List_of_postal_codes_of_Canada:_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E08D4B6A-8113-4DFB-B82E-B60CAC8E0A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Gill Sans MT" panose="020B0502020104020203"/>
              <a:ea typeface="+mn-ea"/>
              <a:cs typeface="+mn-cs"/>
            </a:endParaRPr>
          </a:p>
        </p:txBody>
      </p:sp>
      <p:sp>
        <p:nvSpPr>
          <p:cNvPr id="30" name="Rectangle 29">
            <a:extLst>
              <a:ext uri="{FF2B5EF4-FFF2-40B4-BE49-F238E27FC236}">
                <a16:creationId xmlns:a16="http://schemas.microsoft.com/office/drawing/2014/main" id="{9822E561-F97C-4CBB-A9A6-A6BF6317B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E1FC5398-C628-478A-822A-BE6CBC51559B}"/>
              </a:ext>
            </a:extLst>
          </p:cNvPr>
          <p:cNvSpPr>
            <a:spLocks noGrp="1"/>
          </p:cNvSpPr>
          <p:nvPr>
            <p:ph type="ctrTitle"/>
          </p:nvPr>
        </p:nvSpPr>
        <p:spPr>
          <a:xfrm>
            <a:off x="8109235" y="863695"/>
            <a:ext cx="3511233" cy="3779995"/>
          </a:xfrm>
        </p:spPr>
        <p:txBody>
          <a:bodyPr anchor="ctr">
            <a:normAutofit/>
          </a:bodyPr>
          <a:lstStyle/>
          <a:p>
            <a:r>
              <a:rPr lang="en-US" b="1" dirty="0"/>
              <a:t>The Battle of Neighborhoods: New York Vs Toronto</a:t>
            </a:r>
            <a:endParaRPr lang="en-US" dirty="0"/>
          </a:p>
        </p:txBody>
      </p:sp>
      <p:sp>
        <p:nvSpPr>
          <p:cNvPr id="3" name="Subtitle 2">
            <a:extLst>
              <a:ext uri="{FF2B5EF4-FFF2-40B4-BE49-F238E27FC236}">
                <a16:creationId xmlns:a16="http://schemas.microsoft.com/office/drawing/2014/main" id="{07730D41-D3A4-4CFC-91DC-62E6A5AE503B}"/>
              </a:ext>
            </a:extLst>
          </p:cNvPr>
          <p:cNvSpPr>
            <a:spLocks noGrp="1"/>
          </p:cNvSpPr>
          <p:nvPr>
            <p:ph type="subTitle" idx="1"/>
          </p:nvPr>
        </p:nvSpPr>
        <p:spPr>
          <a:xfrm>
            <a:off x="8109236" y="4739780"/>
            <a:ext cx="3511233" cy="1147054"/>
          </a:xfrm>
        </p:spPr>
        <p:txBody>
          <a:bodyPr anchor="t">
            <a:normAutofit/>
          </a:bodyPr>
          <a:lstStyle/>
          <a:p>
            <a:r>
              <a:rPr lang="en-US" sz="2000" dirty="0"/>
              <a:t>Presentation</a:t>
            </a:r>
          </a:p>
        </p:txBody>
      </p:sp>
      <p:pic>
        <p:nvPicPr>
          <p:cNvPr id="5" name="Picture 4" descr="A bowl of oranges ">
            <a:extLst>
              <a:ext uri="{FF2B5EF4-FFF2-40B4-BE49-F238E27FC236}">
                <a16:creationId xmlns:a16="http://schemas.microsoft.com/office/drawing/2014/main" id="{46FD3043-02B3-4F91-A2CB-FF01D76F3FD5}"/>
              </a:ext>
            </a:extLst>
          </p:cNvPr>
          <p:cNvPicPr>
            <a:picLocks noChangeAspect="1"/>
          </p:cNvPicPr>
          <p:nvPr/>
        </p:nvPicPr>
        <p:blipFill rotWithShape="1">
          <a:blip r:embed="rId3">
            <a:extLst>
              <a:ext uri="{28A0092B-C50C-407E-A947-70E740481C1C}">
                <a14:useLocalDpi xmlns:a14="http://schemas.microsoft.com/office/drawing/2010/main" val="0"/>
              </a:ext>
            </a:extLst>
          </a:blip>
          <a:srcRect r="-1" b="-1"/>
          <a:stretch/>
        </p:blipFill>
        <p:spPr>
          <a:xfrm>
            <a:off x="20" y="10"/>
            <a:ext cx="7537685" cy="6857990"/>
          </a:xfrm>
          <a:prstGeom prst="rect">
            <a:avLst/>
          </a:prstGeom>
        </p:spPr>
      </p:pic>
      <p:sp>
        <p:nvSpPr>
          <p:cNvPr id="32" name="Rectangle 31">
            <a:extLst>
              <a:ext uri="{FF2B5EF4-FFF2-40B4-BE49-F238E27FC236}">
                <a16:creationId xmlns:a16="http://schemas.microsoft.com/office/drawing/2014/main" id="{B01B0E58-A5C8-4CDA-A2E0-35DF94E59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09235" y="457200"/>
            <a:ext cx="3511233" cy="914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67487362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DDC3EF6-2EA5-44B3-94C7-9DDA67A12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a:extLst>
              <a:ext uri="{FF2B5EF4-FFF2-40B4-BE49-F238E27FC236}">
                <a16:creationId xmlns:a16="http://schemas.microsoft.com/office/drawing/2014/main" id="{87925A9A-E9FA-496E-9C09-7C2845E006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12">
            <a:extLst>
              <a:ext uri="{FF2B5EF4-FFF2-40B4-BE49-F238E27FC236}">
                <a16:creationId xmlns:a16="http://schemas.microsoft.com/office/drawing/2014/main" id="{2073ABB4-E164-4CBF-ADFF-25552BB7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587D26DA-9773-4A0E-B213-DDF20A1F1F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221BA88-A98C-4158-9832-2FD5188EA2E9}"/>
              </a:ext>
            </a:extLst>
          </p:cNvPr>
          <p:cNvPicPr/>
          <p:nvPr/>
        </p:nvPicPr>
        <p:blipFill>
          <a:blip r:embed="rId2"/>
          <a:stretch>
            <a:fillRect/>
          </a:stretch>
        </p:blipFill>
        <p:spPr>
          <a:xfrm>
            <a:off x="643467" y="1370668"/>
            <a:ext cx="10905066" cy="4116662"/>
          </a:xfrm>
          <a:prstGeom prst="rect">
            <a:avLst/>
          </a:prstGeom>
        </p:spPr>
      </p:pic>
      <p:sp>
        <p:nvSpPr>
          <p:cNvPr id="5" name="Rectangle 4">
            <a:extLst>
              <a:ext uri="{FF2B5EF4-FFF2-40B4-BE49-F238E27FC236}">
                <a16:creationId xmlns:a16="http://schemas.microsoft.com/office/drawing/2014/main" id="{85695046-0F00-4253-BB27-F44FD15DD315}"/>
              </a:ext>
            </a:extLst>
          </p:cNvPr>
          <p:cNvSpPr/>
          <p:nvPr/>
        </p:nvSpPr>
        <p:spPr>
          <a:xfrm>
            <a:off x="993640" y="5737063"/>
            <a:ext cx="4237057" cy="290401"/>
          </a:xfrm>
          <a:prstGeom prst="rect">
            <a:avLst/>
          </a:prstGeom>
        </p:spPr>
        <p:txBody>
          <a:bodyPr wrap="none">
            <a:spAutoFit/>
          </a:bodyPr>
          <a:lstStyle/>
          <a:p>
            <a:pPr marR="304800" algn="just">
              <a:lnSpc>
                <a:spcPts val="1500"/>
              </a:lnSpc>
              <a:spcAft>
                <a:spcPts val="0"/>
              </a:spcAft>
            </a:pPr>
            <a:r>
              <a:rPr lang="en-US" dirty="0">
                <a:solidFill>
                  <a:srgbClr val="000000"/>
                </a:solidFill>
                <a:latin typeface="Helvetica" panose="020B0604020202020204" pitchFamily="34" charset="0"/>
                <a:ea typeface="Times New Roman" panose="02020603050405020304" pitchFamily="18" charset="0"/>
              </a:rPr>
              <a:t>Number of venues in manhatten-341</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32554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33307-5F42-41D3-9DBA-7391FB5EB2C5}"/>
              </a:ext>
            </a:extLst>
          </p:cNvPr>
          <p:cNvSpPr>
            <a:spLocks noGrp="1"/>
          </p:cNvSpPr>
          <p:nvPr>
            <p:ph type="title"/>
          </p:nvPr>
        </p:nvSpPr>
        <p:spPr/>
        <p:txBody>
          <a:bodyPr/>
          <a:lstStyle/>
          <a:p>
            <a:r>
              <a:rPr lang="en-US" b="1" dirty="0"/>
              <a:t>DISCUSSION</a:t>
            </a:r>
            <a:br>
              <a:rPr lang="en-US" b="1" dirty="0"/>
            </a:br>
            <a:endParaRPr lang="en-US" dirty="0"/>
          </a:p>
        </p:txBody>
      </p:sp>
      <p:sp>
        <p:nvSpPr>
          <p:cNvPr id="3" name="Content Placeholder 2">
            <a:extLst>
              <a:ext uri="{FF2B5EF4-FFF2-40B4-BE49-F238E27FC236}">
                <a16:creationId xmlns:a16="http://schemas.microsoft.com/office/drawing/2014/main" id="{0D836349-B861-4DB4-95F0-A51F43C6D7B0}"/>
              </a:ext>
            </a:extLst>
          </p:cNvPr>
          <p:cNvSpPr>
            <a:spLocks noGrp="1"/>
          </p:cNvSpPr>
          <p:nvPr>
            <p:ph idx="1"/>
          </p:nvPr>
        </p:nvSpPr>
        <p:spPr/>
        <p:txBody>
          <a:bodyPr>
            <a:normAutofit lnSpcReduction="10000"/>
          </a:bodyPr>
          <a:lstStyle/>
          <a:p>
            <a:r>
              <a:rPr lang="en-US" sz="2000" b="1" dirty="0"/>
              <a:t>Observations</a:t>
            </a:r>
          </a:p>
          <a:p>
            <a:pPr lvl="0"/>
            <a:r>
              <a:rPr lang="en-US" sz="2000" dirty="0"/>
              <a:t>The two neighborhoods in the Manhattan of the New York City and the Downtown Toronto of the Toronto City - are similar in having banks, grocery, market, farmers market, waterfall, college, transport station and buildings but dissimilar in other venues listed above and in the table 2.5 shown above in the result section.</a:t>
            </a:r>
          </a:p>
          <a:p>
            <a:pPr lvl="0"/>
            <a:r>
              <a:rPr lang="en-US" sz="2000" dirty="0"/>
              <a:t>These venues that are similar indirectly represent availability of capital made available by bank, raw materials provided by the farmers markets and groceries, water provided by waterfall, labor provided by the colleges and the universities, efficient management provided by the college and the competitors which are in the restaurant businesses in the neighborhoods, transport facilities provided by the presence of bus or train stations in the neighborhoods.</a:t>
            </a:r>
          </a:p>
          <a:p>
            <a:pPr marL="0" indent="0">
              <a:buNone/>
            </a:pPr>
            <a:endParaRPr lang="en-US" dirty="0"/>
          </a:p>
          <a:p>
            <a:endParaRPr lang="en-US" dirty="0"/>
          </a:p>
        </p:txBody>
      </p:sp>
    </p:spTree>
    <p:extLst>
      <p:ext uri="{BB962C8B-B14F-4D97-AF65-F5344CB8AC3E}">
        <p14:creationId xmlns:p14="http://schemas.microsoft.com/office/powerpoint/2010/main" val="3506865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22BD4-2062-41C0-8F3A-CB6A109600F7}"/>
              </a:ext>
            </a:extLst>
          </p:cNvPr>
          <p:cNvSpPr>
            <a:spLocks noGrp="1"/>
          </p:cNvSpPr>
          <p:nvPr>
            <p:ph type="title"/>
          </p:nvPr>
        </p:nvSpPr>
        <p:spPr/>
        <p:txBody>
          <a:bodyPr/>
          <a:lstStyle/>
          <a:p>
            <a:r>
              <a:rPr lang="en-US" b="1" dirty="0"/>
              <a:t>Recommendations</a:t>
            </a:r>
            <a:br>
              <a:rPr lang="en-US" b="1" dirty="0"/>
            </a:br>
            <a:endParaRPr lang="en-US" dirty="0"/>
          </a:p>
        </p:txBody>
      </p:sp>
      <p:sp>
        <p:nvSpPr>
          <p:cNvPr id="3" name="Content Placeholder 2">
            <a:extLst>
              <a:ext uri="{FF2B5EF4-FFF2-40B4-BE49-F238E27FC236}">
                <a16:creationId xmlns:a16="http://schemas.microsoft.com/office/drawing/2014/main" id="{FDEB3719-C4D7-4C44-9B51-BB8F9A133526}"/>
              </a:ext>
            </a:extLst>
          </p:cNvPr>
          <p:cNvSpPr>
            <a:spLocks noGrp="1"/>
          </p:cNvSpPr>
          <p:nvPr>
            <p:ph idx="1"/>
          </p:nvPr>
        </p:nvSpPr>
        <p:spPr/>
        <p:txBody>
          <a:bodyPr/>
          <a:lstStyle/>
          <a:p>
            <a:r>
              <a:rPr lang="en-US" sz="2800" dirty="0"/>
              <a:t>Even though there are factors or variables that are not available during the research, the research still recommend that the Manhattan neighborhoods should be considered in siting a restaurant business if the two boroughs given to be considered are the Manhattan and the Downtown.</a:t>
            </a:r>
          </a:p>
          <a:p>
            <a:endParaRPr lang="en-US" dirty="0"/>
          </a:p>
        </p:txBody>
      </p:sp>
    </p:spTree>
    <p:extLst>
      <p:ext uri="{BB962C8B-B14F-4D97-AF65-F5344CB8AC3E}">
        <p14:creationId xmlns:p14="http://schemas.microsoft.com/office/powerpoint/2010/main" val="4182564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B9FD5-2DCF-4ADE-B6BF-D790AFE4E542}"/>
              </a:ext>
            </a:extLst>
          </p:cNvPr>
          <p:cNvSpPr>
            <a:spLocks noGrp="1"/>
          </p:cNvSpPr>
          <p:nvPr>
            <p:ph type="title"/>
          </p:nvPr>
        </p:nvSpPr>
        <p:spPr>
          <a:xfrm>
            <a:off x="581192" y="702155"/>
            <a:ext cx="11029616" cy="4912581"/>
          </a:xfrm>
        </p:spPr>
        <p:txBody>
          <a:bodyPr>
            <a:normAutofit/>
          </a:bodyPr>
          <a:lstStyle/>
          <a:p>
            <a:pPr algn="ctr"/>
            <a:r>
              <a:rPr lang="en-US" sz="13800" dirty="0"/>
              <a:t>Thank you</a:t>
            </a:r>
          </a:p>
        </p:txBody>
      </p:sp>
    </p:spTree>
    <p:extLst>
      <p:ext uri="{BB962C8B-B14F-4D97-AF65-F5344CB8AC3E}">
        <p14:creationId xmlns:p14="http://schemas.microsoft.com/office/powerpoint/2010/main" val="956986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AE23C-14DF-422B-8BD5-27F2143A4562}"/>
              </a:ext>
            </a:extLst>
          </p:cNvPr>
          <p:cNvSpPr>
            <a:spLocks noGrp="1"/>
          </p:cNvSpPr>
          <p:nvPr>
            <p:ph type="title"/>
          </p:nvPr>
        </p:nvSpPr>
        <p:spPr/>
        <p:txBody>
          <a:bodyPr/>
          <a:lstStyle/>
          <a:p>
            <a:r>
              <a:rPr lang="en-US" b="1" dirty="0"/>
              <a:t>Table of Contents</a:t>
            </a:r>
            <a:br>
              <a:rPr lang="en-US" dirty="0"/>
            </a:br>
            <a:endParaRPr lang="en-US" dirty="0"/>
          </a:p>
        </p:txBody>
      </p:sp>
      <p:sp>
        <p:nvSpPr>
          <p:cNvPr id="3" name="Content Placeholder 2">
            <a:extLst>
              <a:ext uri="{FF2B5EF4-FFF2-40B4-BE49-F238E27FC236}">
                <a16:creationId xmlns:a16="http://schemas.microsoft.com/office/drawing/2014/main" id="{EDD0CB88-5BD8-4D90-88B0-934C821D9937}"/>
              </a:ext>
            </a:extLst>
          </p:cNvPr>
          <p:cNvSpPr>
            <a:spLocks noGrp="1"/>
          </p:cNvSpPr>
          <p:nvPr>
            <p:ph idx="1"/>
          </p:nvPr>
        </p:nvSpPr>
        <p:spPr/>
        <p:txBody>
          <a:bodyPr/>
          <a:lstStyle/>
          <a:p>
            <a:pPr lvl="0"/>
            <a:r>
              <a:rPr lang="en-US" dirty="0"/>
              <a:t>Introduction</a:t>
            </a:r>
          </a:p>
          <a:p>
            <a:pPr lvl="0"/>
            <a:r>
              <a:rPr lang="en-US" dirty="0"/>
              <a:t>Data</a:t>
            </a:r>
          </a:p>
          <a:p>
            <a:pPr lvl="0"/>
            <a:r>
              <a:rPr lang="en-US" dirty="0"/>
              <a:t>Methodology</a:t>
            </a:r>
          </a:p>
          <a:p>
            <a:pPr lvl="0"/>
            <a:r>
              <a:rPr lang="en-US" dirty="0"/>
              <a:t>Result</a:t>
            </a:r>
          </a:p>
          <a:p>
            <a:pPr lvl="0"/>
            <a:r>
              <a:rPr lang="en-US" dirty="0"/>
              <a:t>Discussion</a:t>
            </a:r>
          </a:p>
          <a:p>
            <a:pPr lvl="0"/>
            <a:r>
              <a:rPr lang="en-US" dirty="0"/>
              <a:t>Conclusion</a:t>
            </a:r>
          </a:p>
          <a:p>
            <a:endParaRPr lang="en-US" dirty="0"/>
          </a:p>
        </p:txBody>
      </p:sp>
    </p:spTree>
    <p:extLst>
      <p:ext uri="{BB962C8B-B14F-4D97-AF65-F5344CB8AC3E}">
        <p14:creationId xmlns:p14="http://schemas.microsoft.com/office/powerpoint/2010/main" val="30923823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1276E-7D8C-44CC-B84F-D8CF9E77BE55}"/>
              </a:ext>
            </a:extLst>
          </p:cNvPr>
          <p:cNvSpPr>
            <a:spLocks noGrp="1"/>
          </p:cNvSpPr>
          <p:nvPr>
            <p:ph type="title"/>
          </p:nvPr>
        </p:nvSpPr>
        <p:spPr/>
        <p:txBody>
          <a:bodyPr/>
          <a:lstStyle/>
          <a:p>
            <a:r>
              <a:rPr lang="en-US" b="1" dirty="0"/>
              <a:t>INTRODUCTION</a:t>
            </a:r>
            <a:br>
              <a:rPr lang="en-US" b="1" dirty="0"/>
            </a:br>
            <a:endParaRPr lang="en-US" dirty="0"/>
          </a:p>
        </p:txBody>
      </p:sp>
      <p:sp>
        <p:nvSpPr>
          <p:cNvPr id="3" name="Content Placeholder 2">
            <a:extLst>
              <a:ext uri="{FF2B5EF4-FFF2-40B4-BE49-F238E27FC236}">
                <a16:creationId xmlns:a16="http://schemas.microsoft.com/office/drawing/2014/main" id="{1C4D7E55-E0CF-4DB7-9FAD-2DBC933991DF}"/>
              </a:ext>
            </a:extLst>
          </p:cNvPr>
          <p:cNvSpPr>
            <a:spLocks noGrp="1"/>
          </p:cNvSpPr>
          <p:nvPr>
            <p:ph idx="1"/>
          </p:nvPr>
        </p:nvSpPr>
        <p:spPr/>
        <p:txBody>
          <a:bodyPr/>
          <a:lstStyle/>
          <a:p>
            <a:r>
              <a:rPr lang="en-US" b="1" dirty="0"/>
              <a:t>Business Problems</a:t>
            </a:r>
          </a:p>
          <a:p>
            <a:pPr marL="0" indent="0">
              <a:buNone/>
            </a:pPr>
            <a:endParaRPr lang="en-US" dirty="0"/>
          </a:p>
          <a:p>
            <a:pPr lvl="0"/>
            <a:r>
              <a:rPr lang="en-US" dirty="0"/>
              <a:t>George is a chef from England, and he wants to expand his restaurant chain which he started with his friends three years ago. He always wanted to do business in the land of opportunities North America, so he finally comes down to two cities New York and Toronto as he has some contacts in both the places. He gets started with his research for comparing how similar or dissimilar are both the cities. This would help him in taking informed decision and help him in expanding his business effectively.</a:t>
            </a:r>
          </a:p>
          <a:p>
            <a:pPr lvl="0"/>
            <a:r>
              <a:rPr lang="en-US" dirty="0"/>
              <a:t>Hence the problem is how to determine the right neighborhood for George to open a restaurant.</a:t>
            </a:r>
          </a:p>
          <a:p>
            <a:endParaRPr lang="en-US" dirty="0"/>
          </a:p>
        </p:txBody>
      </p:sp>
    </p:spTree>
    <p:extLst>
      <p:ext uri="{BB962C8B-B14F-4D97-AF65-F5344CB8AC3E}">
        <p14:creationId xmlns:p14="http://schemas.microsoft.com/office/powerpoint/2010/main" val="1235010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4AFB71E-3007-4AD5-A111-E45A3B8F3852}"/>
              </a:ext>
            </a:extLst>
          </p:cNvPr>
          <p:cNvSpPr>
            <a:spLocks noGrp="1"/>
          </p:cNvSpPr>
          <p:nvPr>
            <p:ph idx="1"/>
          </p:nvPr>
        </p:nvSpPr>
        <p:spPr/>
        <p:txBody>
          <a:bodyPr/>
          <a:lstStyle/>
          <a:p>
            <a:r>
              <a:rPr lang="en-US" b="1" dirty="0"/>
              <a:t>Audiences</a:t>
            </a:r>
          </a:p>
          <a:p>
            <a:pPr marL="0" indent="0">
              <a:buNone/>
            </a:pPr>
            <a:endParaRPr lang="en-US" dirty="0"/>
          </a:p>
          <a:p>
            <a:r>
              <a:rPr lang="en-US" dirty="0"/>
              <a:t>The apt audience for this work is the George and his friends who may want to start up a business in the neighborhoods.</a:t>
            </a:r>
          </a:p>
          <a:p>
            <a:r>
              <a:rPr lang="en-US" dirty="0"/>
              <a:t>The project or solution is important to the stakeholders and other audiences because it provides the best neighborhood to be considered in citing a business in the city. Besides, it helps the audience or stakeholders in making or reaching decision quickly.</a:t>
            </a:r>
          </a:p>
          <a:p>
            <a:endParaRPr lang="en-US" dirty="0"/>
          </a:p>
        </p:txBody>
      </p:sp>
    </p:spTree>
    <p:extLst>
      <p:ext uri="{BB962C8B-B14F-4D97-AF65-F5344CB8AC3E}">
        <p14:creationId xmlns:p14="http://schemas.microsoft.com/office/powerpoint/2010/main" val="4022232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D3C68-5944-45A0-973F-EB2DC471AABF}"/>
              </a:ext>
            </a:extLst>
          </p:cNvPr>
          <p:cNvSpPr>
            <a:spLocks noGrp="1"/>
          </p:cNvSpPr>
          <p:nvPr>
            <p:ph type="title"/>
          </p:nvPr>
        </p:nvSpPr>
        <p:spPr/>
        <p:txBody>
          <a:bodyPr>
            <a:normAutofit/>
          </a:bodyPr>
          <a:lstStyle/>
          <a:p>
            <a:r>
              <a:rPr lang="en-US" b="1" dirty="0"/>
              <a:t>DATA</a:t>
            </a:r>
            <a:br>
              <a:rPr lang="en-US" b="1" dirty="0"/>
            </a:br>
            <a:endParaRPr lang="en-US" dirty="0"/>
          </a:p>
        </p:txBody>
      </p:sp>
      <p:sp>
        <p:nvSpPr>
          <p:cNvPr id="3" name="Content Placeholder 2">
            <a:extLst>
              <a:ext uri="{FF2B5EF4-FFF2-40B4-BE49-F238E27FC236}">
                <a16:creationId xmlns:a16="http://schemas.microsoft.com/office/drawing/2014/main" id="{61E99021-033C-466F-B8F3-D58D3F7D8C79}"/>
              </a:ext>
            </a:extLst>
          </p:cNvPr>
          <p:cNvSpPr>
            <a:spLocks noGrp="1"/>
          </p:cNvSpPr>
          <p:nvPr>
            <p:ph idx="1"/>
          </p:nvPr>
        </p:nvSpPr>
        <p:spPr/>
        <p:txBody>
          <a:bodyPr>
            <a:normAutofit fontScale="85000" lnSpcReduction="10000"/>
          </a:bodyPr>
          <a:lstStyle/>
          <a:p>
            <a:r>
              <a:rPr lang="en-US" b="1" dirty="0"/>
              <a:t>Source of Data</a:t>
            </a:r>
          </a:p>
          <a:p>
            <a:r>
              <a:rPr lang="en-US" dirty="0"/>
              <a:t>Firstly, he needs to fetch and explore neighborhoods data of those two cities from Foursquare API. The information he wants to focus on are restaurants, coffee shops and entertainment venues. We will choose one neighborhood from each city: Manhattan for New York and Downtown for Toronto. We need to apply Neighborhood Segmentation and Clustering to analyzing the neighborhood data and prioritize the best restaurant location in both cities based on foot traffic and type of restaurants. Lastly, we can decide which city is the better place for George to get start.:</a:t>
            </a:r>
          </a:p>
          <a:p>
            <a:pPr lvl="0"/>
            <a:r>
              <a:rPr lang="en-US" u="sng" dirty="0">
                <a:hlinkClick r:id="rId2"/>
              </a:rPr>
              <a:t>Demographics of New York City from U.S. Census of 2000 and the New York Department of City Planning</a:t>
            </a:r>
            <a:endParaRPr lang="en-US" dirty="0"/>
          </a:p>
          <a:p>
            <a:pPr lvl="0"/>
            <a:r>
              <a:rPr lang="en-US" u="sng" dirty="0">
                <a:hlinkClick r:id="rId3"/>
              </a:rPr>
              <a:t>Demographics of New York City from </a:t>
            </a:r>
            <a:r>
              <a:rPr lang="en-US" u="sng" dirty="0" err="1">
                <a:hlinkClick r:id="rId3"/>
              </a:rPr>
              <a:t>wikipedia</a:t>
            </a:r>
            <a:endParaRPr lang="en-US" dirty="0"/>
          </a:p>
          <a:p>
            <a:pPr lvl="0"/>
            <a:r>
              <a:rPr lang="en-US" u="sng" dirty="0">
                <a:hlinkClick r:id="rId4"/>
              </a:rPr>
              <a:t>List of Postal Codes of Canada from </a:t>
            </a:r>
            <a:r>
              <a:rPr lang="en-US" u="sng" dirty="0" err="1">
                <a:hlinkClick r:id="rId4"/>
              </a:rPr>
              <a:t>wikipedia</a:t>
            </a:r>
            <a:endParaRPr lang="en-US" dirty="0"/>
          </a:p>
          <a:p>
            <a:pPr lvl="0"/>
            <a:r>
              <a:rPr lang="en-US" u="sng" dirty="0">
                <a:hlinkClick r:id="rId5"/>
              </a:rPr>
              <a:t>Boroughs of </a:t>
            </a:r>
            <a:r>
              <a:rPr lang="en-US" u="sng" dirty="0" err="1">
                <a:hlinkClick r:id="rId5"/>
              </a:rPr>
              <a:t>Nework</a:t>
            </a:r>
            <a:r>
              <a:rPr lang="en-US" u="sng" dirty="0">
                <a:hlinkClick r:id="rId5"/>
              </a:rPr>
              <a:t> City from </a:t>
            </a:r>
            <a:r>
              <a:rPr lang="en-US" u="sng" dirty="0" err="1">
                <a:hlinkClick r:id="rId5"/>
              </a:rPr>
              <a:t>wikipedia</a:t>
            </a:r>
            <a:endParaRPr lang="en-US" dirty="0"/>
          </a:p>
          <a:p>
            <a:pPr lvl="0"/>
            <a:r>
              <a:rPr lang="en-US" u="sng" dirty="0">
                <a:hlinkClick r:id="rId6"/>
              </a:rPr>
              <a:t>Demographics of Toronto </a:t>
            </a:r>
            <a:r>
              <a:rPr lang="en-US" u="sng" dirty="0" err="1">
                <a:hlinkClick r:id="rId6"/>
              </a:rPr>
              <a:t>Neighbourhoods</a:t>
            </a:r>
            <a:r>
              <a:rPr lang="en-US" u="sng" dirty="0">
                <a:hlinkClick r:id="rId6"/>
              </a:rPr>
              <a:t> from </a:t>
            </a:r>
            <a:r>
              <a:rPr lang="en-US" u="sng" dirty="0" err="1">
                <a:hlinkClick r:id="rId6"/>
              </a:rPr>
              <a:t>wikipedia</a:t>
            </a:r>
            <a:r>
              <a:rPr lang="en-US" u="sng" dirty="0">
                <a:hlinkClick r:id="rId6"/>
              </a:rPr>
              <a:t> which is in turn taken from 2006 Canadian Census</a:t>
            </a:r>
            <a:endParaRPr lang="en-US" dirty="0"/>
          </a:p>
          <a:p>
            <a:pPr lvl="0"/>
            <a:r>
              <a:rPr lang="en-US" u="sng" dirty="0">
                <a:hlinkClick r:id="rId7"/>
              </a:rPr>
              <a:t>Foursquare API Geolocation data</a:t>
            </a:r>
            <a:endParaRPr lang="en-US" dirty="0"/>
          </a:p>
          <a:p>
            <a:endParaRPr lang="en-US" dirty="0"/>
          </a:p>
        </p:txBody>
      </p:sp>
    </p:spTree>
    <p:extLst>
      <p:ext uri="{BB962C8B-B14F-4D97-AF65-F5344CB8AC3E}">
        <p14:creationId xmlns:p14="http://schemas.microsoft.com/office/powerpoint/2010/main" val="25691748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A628E-B23A-4CDB-9330-1E499A084E1E}"/>
              </a:ext>
            </a:extLst>
          </p:cNvPr>
          <p:cNvSpPr>
            <a:spLocks noGrp="1"/>
          </p:cNvSpPr>
          <p:nvPr>
            <p:ph type="title"/>
          </p:nvPr>
        </p:nvSpPr>
        <p:spPr/>
        <p:txBody>
          <a:bodyPr/>
          <a:lstStyle/>
          <a:p>
            <a:r>
              <a:rPr lang="en-US" b="1" dirty="0"/>
              <a:t>Description of Data</a:t>
            </a:r>
            <a:br>
              <a:rPr lang="en-US" b="1" dirty="0"/>
            </a:br>
            <a:endParaRPr lang="en-US" dirty="0"/>
          </a:p>
        </p:txBody>
      </p:sp>
      <p:sp>
        <p:nvSpPr>
          <p:cNvPr id="3" name="Content Placeholder 2">
            <a:extLst>
              <a:ext uri="{FF2B5EF4-FFF2-40B4-BE49-F238E27FC236}">
                <a16:creationId xmlns:a16="http://schemas.microsoft.com/office/drawing/2014/main" id="{2964F939-E59C-4CF3-82E8-FC651DB2D993}"/>
              </a:ext>
            </a:extLst>
          </p:cNvPr>
          <p:cNvSpPr>
            <a:spLocks noGrp="1"/>
          </p:cNvSpPr>
          <p:nvPr>
            <p:ph idx="1"/>
          </p:nvPr>
        </p:nvSpPr>
        <p:spPr>
          <a:xfrm>
            <a:off x="581192" y="1615736"/>
            <a:ext cx="11029615" cy="5157926"/>
          </a:xfrm>
        </p:spPr>
        <p:txBody>
          <a:bodyPr>
            <a:normAutofit fontScale="47500" lnSpcReduction="20000"/>
          </a:bodyPr>
          <a:lstStyle/>
          <a:p>
            <a:r>
              <a:rPr lang="en-US" sz="2800" dirty="0"/>
              <a:t>The attributes or characteristics of the data are:</a:t>
            </a:r>
          </a:p>
          <a:p>
            <a:pPr lvl="0"/>
            <a:r>
              <a:rPr lang="en-US" sz="2800" dirty="0"/>
              <a:t>identity numbers,</a:t>
            </a:r>
          </a:p>
          <a:p>
            <a:pPr lvl="0"/>
            <a:r>
              <a:rPr lang="en-US" sz="2800" dirty="0"/>
              <a:t>longitudes,</a:t>
            </a:r>
          </a:p>
          <a:p>
            <a:pPr lvl="0"/>
            <a:r>
              <a:rPr lang="en-US" sz="2800" dirty="0"/>
              <a:t>latitudes,</a:t>
            </a:r>
          </a:p>
          <a:p>
            <a:pPr lvl="0"/>
            <a:r>
              <a:rPr lang="en-US" sz="2800" dirty="0"/>
              <a:t>boroughs,</a:t>
            </a:r>
          </a:p>
          <a:p>
            <a:pPr lvl="0"/>
            <a:r>
              <a:rPr lang="en-US" sz="2800" dirty="0"/>
              <a:t>neighborhoods,</a:t>
            </a:r>
          </a:p>
          <a:p>
            <a:pPr lvl="0"/>
            <a:r>
              <a:rPr lang="en-US" sz="2800" dirty="0"/>
              <a:t>venue,</a:t>
            </a:r>
          </a:p>
          <a:p>
            <a:pPr lvl="0"/>
            <a:r>
              <a:rPr lang="en-US" sz="2800" dirty="0"/>
              <a:t>categories,</a:t>
            </a:r>
          </a:p>
          <a:p>
            <a:pPr lvl="0"/>
            <a:r>
              <a:rPr lang="en-US" sz="2800" dirty="0"/>
              <a:t>population,</a:t>
            </a:r>
          </a:p>
          <a:p>
            <a:pPr lvl="0"/>
            <a:r>
              <a:rPr lang="en-US" sz="2800" dirty="0"/>
              <a:t>average income,</a:t>
            </a:r>
          </a:p>
          <a:p>
            <a:pPr lvl="0"/>
            <a:r>
              <a:rPr lang="en-US" sz="2800" dirty="0"/>
              <a:t>gross domestic product,</a:t>
            </a:r>
          </a:p>
          <a:p>
            <a:pPr lvl="0"/>
            <a:r>
              <a:rPr lang="en-US" sz="2800" dirty="0"/>
              <a:t>tips etc.</a:t>
            </a:r>
          </a:p>
          <a:p>
            <a:r>
              <a:rPr lang="en-US" sz="2800" dirty="0"/>
              <a:t>The latitude is the line running east and west of the earth measured in numeric while the Longitude is an imaginary line running north and south of Green </a:t>
            </a:r>
            <a:r>
              <a:rPr lang="en-US" sz="2800" dirty="0" err="1"/>
              <a:t>Wich</a:t>
            </a:r>
            <a:r>
              <a:rPr lang="en-US" sz="2800" dirty="0"/>
              <a:t> meridian also measured in numeric. The borough is a subset of a city. The neighborhood is the community area name.</a:t>
            </a:r>
          </a:p>
          <a:p>
            <a:r>
              <a:rPr lang="en-US" sz="2800" dirty="0"/>
              <a:t>The target value (variable) or label of the data set is the neighborhood which is the dependent variable. The other variables is like longitudes, latitudes, venues, </a:t>
            </a:r>
            <a:r>
              <a:rPr lang="en-US" sz="2800" dirty="0" err="1"/>
              <a:t>etc</a:t>
            </a:r>
            <a:r>
              <a:rPr lang="en-US" sz="2800" dirty="0"/>
              <a:t> are the independent (predictor) variables.</a:t>
            </a:r>
          </a:p>
          <a:p>
            <a:endParaRPr lang="en-US" dirty="0"/>
          </a:p>
        </p:txBody>
      </p:sp>
    </p:spTree>
    <p:extLst>
      <p:ext uri="{BB962C8B-B14F-4D97-AF65-F5344CB8AC3E}">
        <p14:creationId xmlns:p14="http://schemas.microsoft.com/office/powerpoint/2010/main" val="23370018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85E78-40C5-4F80-9665-2B67CCD56EDC}"/>
              </a:ext>
            </a:extLst>
          </p:cNvPr>
          <p:cNvSpPr>
            <a:spLocks noGrp="1"/>
          </p:cNvSpPr>
          <p:nvPr>
            <p:ph type="title"/>
          </p:nvPr>
        </p:nvSpPr>
        <p:spPr/>
        <p:txBody>
          <a:bodyPr/>
          <a:lstStyle/>
          <a:p>
            <a:r>
              <a:rPr lang="en-US" b="1" dirty="0"/>
              <a:t>METHODOLOGY</a:t>
            </a:r>
            <a:br>
              <a:rPr lang="en-US" b="1" dirty="0"/>
            </a:br>
            <a:endParaRPr lang="en-US" dirty="0"/>
          </a:p>
        </p:txBody>
      </p:sp>
      <p:sp>
        <p:nvSpPr>
          <p:cNvPr id="3" name="Content Placeholder 2">
            <a:extLst>
              <a:ext uri="{FF2B5EF4-FFF2-40B4-BE49-F238E27FC236}">
                <a16:creationId xmlns:a16="http://schemas.microsoft.com/office/drawing/2014/main" id="{A92016CB-118E-47E3-9871-4F974B6505EE}"/>
              </a:ext>
            </a:extLst>
          </p:cNvPr>
          <p:cNvSpPr>
            <a:spLocks noGrp="1"/>
          </p:cNvSpPr>
          <p:nvPr>
            <p:ph idx="1"/>
          </p:nvPr>
        </p:nvSpPr>
        <p:spPr/>
        <p:txBody>
          <a:bodyPr/>
          <a:lstStyle/>
          <a:p>
            <a:r>
              <a:rPr lang="en-US" b="1" dirty="0"/>
              <a:t>Data Analysis (Exploratory Data Analysis) of the Manhattan and the Downtown</a:t>
            </a:r>
          </a:p>
          <a:p>
            <a:pPr lvl="0"/>
            <a:r>
              <a:rPr lang="en-US" dirty="0"/>
              <a:t>The data sets of the two </a:t>
            </a:r>
            <a:r>
              <a:rPr lang="en-US" dirty="0" err="1"/>
              <a:t>neighbourhoods</a:t>
            </a:r>
            <a:r>
              <a:rPr lang="en-US" dirty="0"/>
              <a:t>, the Downtown and the Manhattan were visualized to gain knowledge of the distribution of variables and the </a:t>
            </a:r>
            <a:r>
              <a:rPr lang="en-US" dirty="0" err="1"/>
              <a:t>neighbourhoods</a:t>
            </a:r>
            <a:r>
              <a:rPr lang="en-US" dirty="0"/>
              <a:t> in the Boroughs, the Downtown and the Manhattan, using folium library to see how the </a:t>
            </a:r>
            <a:r>
              <a:rPr lang="en-US" dirty="0" err="1"/>
              <a:t>neighbourhoods</a:t>
            </a:r>
            <a:r>
              <a:rPr lang="en-US" dirty="0"/>
              <a:t> in this borough are spatially distributed.</a:t>
            </a:r>
          </a:p>
          <a:p>
            <a:pPr lvl="0"/>
            <a:r>
              <a:rPr lang="en-US" dirty="0"/>
              <a:t>The resulting data is subjected to initial step of data analysis – the exploratory data analysis (EDA) to gain insight on how correlated or trending the data are.</a:t>
            </a:r>
          </a:p>
          <a:p>
            <a:pPr lvl="0"/>
            <a:r>
              <a:rPr lang="en-US" dirty="0"/>
              <a:t>After the data sets have been subjected to exploratory data analysis using Folium, Seaborn and Matplotlib libraries to see how the variables of the data are distributed, trending and insight gained, the data was then subjected to pre-processing stage.</a:t>
            </a:r>
          </a:p>
          <a:p>
            <a:endParaRPr lang="en-US" dirty="0"/>
          </a:p>
        </p:txBody>
      </p:sp>
    </p:spTree>
    <p:extLst>
      <p:ext uri="{BB962C8B-B14F-4D97-AF65-F5344CB8AC3E}">
        <p14:creationId xmlns:p14="http://schemas.microsoft.com/office/powerpoint/2010/main" val="407689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A33B1-8149-4E47-B461-85EDEEB2BC9C}"/>
              </a:ext>
            </a:extLst>
          </p:cNvPr>
          <p:cNvSpPr>
            <a:spLocks noGrp="1"/>
          </p:cNvSpPr>
          <p:nvPr>
            <p:ph type="title"/>
          </p:nvPr>
        </p:nvSpPr>
        <p:spPr/>
        <p:txBody>
          <a:bodyPr>
            <a:normAutofit fontScale="90000"/>
          </a:bodyPr>
          <a:lstStyle/>
          <a:p>
            <a:r>
              <a:rPr lang="en-US" b="1" dirty="0"/>
              <a:t>Inferential Statistical Test (Machine Learning) of the Manhattan and the Downtown</a:t>
            </a:r>
            <a:br>
              <a:rPr lang="en-US" b="1" dirty="0"/>
            </a:br>
            <a:endParaRPr lang="en-US" dirty="0"/>
          </a:p>
        </p:txBody>
      </p:sp>
      <p:sp>
        <p:nvSpPr>
          <p:cNvPr id="3" name="Content Placeholder 2">
            <a:extLst>
              <a:ext uri="{FF2B5EF4-FFF2-40B4-BE49-F238E27FC236}">
                <a16:creationId xmlns:a16="http://schemas.microsoft.com/office/drawing/2014/main" id="{2C9A4C76-B95B-45ED-B07C-2C6F0225EDCE}"/>
              </a:ext>
            </a:extLst>
          </p:cNvPr>
          <p:cNvSpPr>
            <a:spLocks noGrp="1"/>
          </p:cNvSpPr>
          <p:nvPr>
            <p:ph idx="1"/>
          </p:nvPr>
        </p:nvSpPr>
        <p:spPr/>
        <p:txBody>
          <a:bodyPr/>
          <a:lstStyle/>
          <a:p>
            <a:pPr lvl="0"/>
            <a:r>
              <a:rPr lang="en-US" dirty="0"/>
              <a:t>Here the encoded data during the analysis are fed into the machine learning algorithm - K-mean Clustering - to group or segment the </a:t>
            </a:r>
            <a:r>
              <a:rPr lang="en-US" dirty="0" err="1"/>
              <a:t>neighbourhoods</a:t>
            </a:r>
            <a:r>
              <a:rPr lang="en-US" dirty="0"/>
              <a:t>.</a:t>
            </a:r>
          </a:p>
          <a:p>
            <a:pPr lvl="0"/>
            <a:r>
              <a:rPr lang="en-US" dirty="0"/>
              <a:t>At the end, the </a:t>
            </a:r>
            <a:r>
              <a:rPr lang="en-US" dirty="0" err="1"/>
              <a:t>neighbourhoods</a:t>
            </a:r>
            <a:r>
              <a:rPr lang="en-US" dirty="0"/>
              <a:t> that have similar characteristics are grouped together. Hence the similarities and dissimilarities of the Downtown and the Manhattan are observed.</a:t>
            </a:r>
          </a:p>
          <a:p>
            <a:endParaRPr lang="en-US" dirty="0"/>
          </a:p>
        </p:txBody>
      </p:sp>
    </p:spTree>
    <p:extLst>
      <p:ext uri="{BB962C8B-B14F-4D97-AF65-F5344CB8AC3E}">
        <p14:creationId xmlns:p14="http://schemas.microsoft.com/office/powerpoint/2010/main" val="38762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DD651B61-325E-4E73-8445-38B0DE8AA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13">
            <a:extLst>
              <a:ext uri="{FF2B5EF4-FFF2-40B4-BE49-F238E27FC236}">
                <a16:creationId xmlns:a16="http://schemas.microsoft.com/office/drawing/2014/main" id="{B42E5253-D3AC-4AC2-B766-8B34F13C2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10AE8D57-436A-4073-9A75-15BB5949F8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E2852671-8EB6-4EAF-8AF8-65CF3FD66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useBgFill="1">
        <p:nvSpPr>
          <p:cNvPr id="20" name="Rectangle 19">
            <a:extLst>
              <a:ext uri="{FF2B5EF4-FFF2-40B4-BE49-F238E27FC236}">
                <a16:creationId xmlns:a16="http://schemas.microsoft.com/office/drawing/2014/main" id="{963FC0CD-F19B-4D9C-9C47-EB7E9D16E4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E65959-BF63-4E78-982F-442D1012BDB6}"/>
              </a:ext>
            </a:extLst>
          </p:cNvPr>
          <p:cNvSpPr>
            <a:spLocks noGrp="1"/>
          </p:cNvSpPr>
          <p:nvPr>
            <p:ph type="title"/>
          </p:nvPr>
        </p:nvSpPr>
        <p:spPr>
          <a:xfrm>
            <a:off x="581191" y="723901"/>
            <a:ext cx="10993549" cy="1428750"/>
          </a:xfrm>
        </p:spPr>
        <p:txBody>
          <a:bodyPr vert="horz" lIns="91440" tIns="45720" rIns="91440" bIns="45720" rtlCol="0" anchor="b">
            <a:normAutofit/>
          </a:bodyPr>
          <a:lstStyle/>
          <a:p>
            <a:r>
              <a:rPr lang="en-US" sz="3600"/>
              <a:t>Results</a:t>
            </a:r>
          </a:p>
        </p:txBody>
      </p:sp>
      <p:sp>
        <p:nvSpPr>
          <p:cNvPr id="22" name="Rectangle 21">
            <a:extLst>
              <a:ext uri="{FF2B5EF4-FFF2-40B4-BE49-F238E27FC236}">
                <a16:creationId xmlns:a16="http://schemas.microsoft.com/office/drawing/2014/main" id="{2E70159E-5269-4C18-AA0B-D50513DB3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BBBE9C8C-98B2-41C2-B47B-9A396CBA23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id="{B2ECCA3D-5ECA-4A8B-B9D7-CE6DEB72B9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pic>
        <p:nvPicPr>
          <p:cNvPr id="7" name="Picture 6">
            <a:extLst>
              <a:ext uri="{FF2B5EF4-FFF2-40B4-BE49-F238E27FC236}">
                <a16:creationId xmlns:a16="http://schemas.microsoft.com/office/drawing/2014/main" id="{788E0E58-D2DD-4ED6-9E5C-D0CAF9A4427E}"/>
              </a:ext>
            </a:extLst>
          </p:cNvPr>
          <p:cNvPicPr/>
          <p:nvPr/>
        </p:nvPicPr>
        <p:blipFill>
          <a:blip r:embed="rId2">
            <a:extLst>
              <a:ext uri="{28A0092B-C50C-407E-A947-70E740481C1C}">
                <a14:useLocalDpi xmlns:a14="http://schemas.microsoft.com/office/drawing/2010/main" val="0"/>
              </a:ext>
            </a:extLst>
          </a:blip>
          <a:stretch>
            <a:fillRect/>
          </a:stretch>
        </p:blipFill>
        <p:spPr>
          <a:xfrm>
            <a:off x="795547" y="2790605"/>
            <a:ext cx="10596282" cy="3602736"/>
          </a:xfrm>
          <a:prstGeom prst="rect">
            <a:avLst/>
          </a:prstGeom>
        </p:spPr>
      </p:pic>
      <p:sp>
        <p:nvSpPr>
          <p:cNvPr id="6" name="Rectangle 5">
            <a:extLst>
              <a:ext uri="{FF2B5EF4-FFF2-40B4-BE49-F238E27FC236}">
                <a16:creationId xmlns:a16="http://schemas.microsoft.com/office/drawing/2014/main" id="{2AB8606A-3FBF-421D-B81F-82D30C3720A8}"/>
              </a:ext>
            </a:extLst>
          </p:cNvPr>
          <p:cNvSpPr/>
          <p:nvPr/>
        </p:nvSpPr>
        <p:spPr>
          <a:xfrm>
            <a:off x="795547" y="6465184"/>
            <a:ext cx="4185761" cy="290401"/>
          </a:xfrm>
          <a:prstGeom prst="rect">
            <a:avLst/>
          </a:prstGeom>
        </p:spPr>
        <p:txBody>
          <a:bodyPr wrap="none">
            <a:spAutoFit/>
          </a:bodyPr>
          <a:lstStyle/>
          <a:p>
            <a:pPr marR="304800" algn="just">
              <a:lnSpc>
                <a:spcPts val="1500"/>
              </a:lnSpc>
              <a:spcAft>
                <a:spcPts val="0"/>
              </a:spcAft>
            </a:pPr>
            <a:r>
              <a:rPr lang="en-US" dirty="0">
                <a:solidFill>
                  <a:srgbClr val="000000"/>
                </a:solidFill>
                <a:latin typeface="Helvetica" panose="020B0604020202020204" pitchFamily="34" charset="0"/>
                <a:ea typeface="Times New Roman" panose="02020603050405020304" pitchFamily="18" charset="0"/>
              </a:rPr>
              <a:t>Number of venues in downtown-207</a:t>
            </a:r>
            <a:endParaRPr lang="en-US"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2110756"/>
      </p:ext>
    </p:extLst>
  </p:cSld>
  <p:clrMapOvr>
    <a:masterClrMapping/>
  </p:clrMapOvr>
</p:sld>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Override1.xml><?xml version="1.0" encoding="utf-8"?>
<a:themeOverride xmlns:a="http://schemas.openxmlformats.org/drawingml/2006/main">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2455B2D-BAB7-438A-85DA-0266A24CB79F}">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D8C6403A-684A-431F-8F36-A24C99E28661}">
  <ds:schemaRefs>
    <ds:schemaRef ds:uri="http://schemas.microsoft.com/sharepoint/v3/contenttype/forms"/>
  </ds:schemaRefs>
</ds:datastoreItem>
</file>

<file path=customXml/itemProps3.xml><?xml version="1.0" encoding="utf-8"?>
<ds:datastoreItem xmlns:ds="http://schemas.openxmlformats.org/officeDocument/2006/customXml" ds:itemID="{CDF95FD5-1F25-4FA5-84C8-2AB1AFB896F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908</Words>
  <Application>Microsoft Office PowerPoint</Application>
  <PresentationFormat>Widescreen</PresentationFormat>
  <Paragraphs>60</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Franklin Gothic Book</vt:lpstr>
      <vt:lpstr>Franklin Gothic Demi</vt:lpstr>
      <vt:lpstr>Gill Sans MT</vt:lpstr>
      <vt:lpstr>Helvetica</vt:lpstr>
      <vt:lpstr>Times New Roman</vt:lpstr>
      <vt:lpstr>Wingdings 2</vt:lpstr>
      <vt:lpstr>DividendVTI</vt:lpstr>
      <vt:lpstr>The Battle of Neighborhoods: New York Vs Toronto</vt:lpstr>
      <vt:lpstr>Table of Contents </vt:lpstr>
      <vt:lpstr>INTRODUCTION </vt:lpstr>
      <vt:lpstr>PowerPoint Presentation</vt:lpstr>
      <vt:lpstr>DATA </vt:lpstr>
      <vt:lpstr>Description of Data </vt:lpstr>
      <vt:lpstr>METHODOLOGY </vt:lpstr>
      <vt:lpstr>Inferential Statistical Test (Machine Learning) of the Manhattan and the Downtown </vt:lpstr>
      <vt:lpstr>Results</vt:lpstr>
      <vt:lpstr>PowerPoint Presentation</vt:lpstr>
      <vt:lpstr>DISCUSSION </vt:lpstr>
      <vt:lpstr>Recommendations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2020-04-22T09:48:02Z</dcterms:created>
  <dcterms:modified xsi:type="dcterms:W3CDTF">2020-04-22T09:50:35Z</dcterms:modified>
</cp:coreProperties>
</file>